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5" r:id="rId3"/>
    <p:sldId id="334" r:id="rId4"/>
    <p:sldId id="333" r:id="rId5"/>
    <p:sldId id="331" r:id="rId6"/>
    <p:sldId id="332" r:id="rId7"/>
    <p:sldId id="299" r:id="rId8"/>
    <p:sldId id="300" r:id="rId9"/>
    <p:sldId id="302" r:id="rId10"/>
    <p:sldId id="303" r:id="rId11"/>
    <p:sldId id="304" r:id="rId12"/>
    <p:sldId id="308" r:id="rId13"/>
    <p:sldId id="305" r:id="rId14"/>
    <p:sldId id="306" r:id="rId15"/>
    <p:sldId id="307" r:id="rId16"/>
    <p:sldId id="330" r:id="rId17"/>
    <p:sldId id="325" r:id="rId18"/>
    <p:sldId id="309" r:id="rId19"/>
    <p:sldId id="289" r:id="rId20"/>
    <p:sldId id="336" r:id="rId21"/>
    <p:sldId id="328" r:id="rId22"/>
    <p:sldId id="326" r:id="rId23"/>
    <p:sldId id="327" r:id="rId24"/>
    <p:sldId id="329" r:id="rId25"/>
    <p:sldId id="257" r:id="rId26"/>
    <p:sldId id="258" r:id="rId27"/>
    <p:sldId id="290" r:id="rId28"/>
    <p:sldId id="259" r:id="rId29"/>
    <p:sldId id="291" r:id="rId30"/>
    <p:sldId id="292" r:id="rId31"/>
    <p:sldId id="260" r:id="rId32"/>
    <p:sldId id="293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337" r:id="rId44"/>
    <p:sldId id="271" r:id="rId45"/>
    <p:sldId id="272" r:id="rId46"/>
    <p:sldId id="273" r:id="rId47"/>
    <p:sldId id="274" r:id="rId48"/>
    <p:sldId id="338" r:id="rId49"/>
    <p:sldId id="275" r:id="rId50"/>
    <p:sldId id="339" r:id="rId51"/>
    <p:sldId id="276" r:id="rId52"/>
    <p:sldId id="277" r:id="rId53"/>
    <p:sldId id="294" r:id="rId54"/>
    <p:sldId id="296" r:id="rId55"/>
    <p:sldId id="278" r:id="rId56"/>
    <p:sldId id="295" r:id="rId57"/>
    <p:sldId id="279" r:id="rId58"/>
    <p:sldId id="312" r:id="rId59"/>
    <p:sldId id="313" r:id="rId60"/>
    <p:sldId id="314" r:id="rId61"/>
    <p:sldId id="315" r:id="rId62"/>
    <p:sldId id="316" r:id="rId63"/>
    <p:sldId id="317" r:id="rId64"/>
    <p:sldId id="321" r:id="rId65"/>
    <p:sldId id="322" r:id="rId66"/>
    <p:sldId id="323" r:id="rId67"/>
    <p:sldId id="324" r:id="rId68"/>
    <p:sldId id="310" r:id="rId69"/>
    <p:sldId id="311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6449C-2E6C-4135-A62D-BA9661DB060B}" type="datetimeFigureOut">
              <a:rPr lang="en-US" smtClean="0"/>
              <a:pPr/>
              <a:t>7/2/2017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585B7-8B21-4281-AE77-45A5AFB3E15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6449C-2E6C-4135-A62D-BA9661DB060B}" type="datetimeFigureOut">
              <a:rPr lang="en-US" smtClean="0"/>
              <a:pPr/>
              <a:t>7/2/2017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585B7-8B21-4281-AE77-45A5AFB3E15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6449C-2E6C-4135-A62D-BA9661DB060B}" type="datetimeFigureOut">
              <a:rPr lang="en-US" smtClean="0"/>
              <a:pPr/>
              <a:t>7/2/2017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585B7-8B21-4281-AE77-45A5AFB3E15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6449C-2E6C-4135-A62D-BA9661DB060B}" type="datetimeFigureOut">
              <a:rPr lang="en-US" smtClean="0"/>
              <a:pPr/>
              <a:t>7/2/2017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585B7-8B21-4281-AE77-45A5AFB3E15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6449C-2E6C-4135-A62D-BA9661DB060B}" type="datetimeFigureOut">
              <a:rPr lang="en-US" smtClean="0"/>
              <a:pPr/>
              <a:t>7/2/2017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585B7-8B21-4281-AE77-45A5AFB3E15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6449C-2E6C-4135-A62D-BA9661DB060B}" type="datetimeFigureOut">
              <a:rPr lang="en-US" smtClean="0"/>
              <a:pPr/>
              <a:t>7/2/2017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585B7-8B21-4281-AE77-45A5AFB3E15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6449C-2E6C-4135-A62D-BA9661DB060B}" type="datetimeFigureOut">
              <a:rPr lang="en-US" smtClean="0"/>
              <a:pPr/>
              <a:t>7/2/2017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585B7-8B21-4281-AE77-45A5AFB3E15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6449C-2E6C-4135-A62D-BA9661DB060B}" type="datetimeFigureOut">
              <a:rPr lang="en-US" smtClean="0"/>
              <a:pPr/>
              <a:t>7/2/2017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585B7-8B21-4281-AE77-45A5AFB3E15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6449C-2E6C-4135-A62D-BA9661DB060B}" type="datetimeFigureOut">
              <a:rPr lang="en-US" smtClean="0"/>
              <a:pPr/>
              <a:t>7/2/2017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585B7-8B21-4281-AE77-45A5AFB3E15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6449C-2E6C-4135-A62D-BA9661DB060B}" type="datetimeFigureOut">
              <a:rPr lang="en-US" smtClean="0"/>
              <a:pPr/>
              <a:t>7/2/2017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585B7-8B21-4281-AE77-45A5AFB3E15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6449C-2E6C-4135-A62D-BA9661DB060B}" type="datetimeFigureOut">
              <a:rPr lang="en-US" smtClean="0"/>
              <a:pPr/>
              <a:t>7/2/2017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585B7-8B21-4281-AE77-45A5AFB3E15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6449C-2E6C-4135-A62D-BA9661DB060B}" type="datetimeFigureOut">
              <a:rPr lang="en-US" smtClean="0"/>
              <a:pPr/>
              <a:t>7/2/2017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585B7-8B21-4281-AE77-45A5AFB3E15D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772400" cy="2259683"/>
          </a:xfrm>
        </p:spPr>
        <p:txBody>
          <a:bodyPr>
            <a:normAutofit fontScale="90000"/>
          </a:bodyPr>
          <a:lstStyle/>
          <a:p>
            <a:r>
              <a:rPr lang="en-GB" b="1" dirty="0" smtClean="0"/>
              <a:t>SYMPTOMS, SIGNS</a:t>
            </a:r>
            <a:r>
              <a:rPr lang="en-GB" b="1" dirty="0" smtClean="0"/>
              <a:t> AND INVESTIGATIONS </a:t>
            </a:r>
            <a:r>
              <a:rPr lang="en-GB" b="1" dirty="0" smtClean="0"/>
              <a:t>IN NEUROLOGY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DR PAUL OLOWOYO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Speech disorder</a:t>
            </a:r>
            <a:endParaRPr lang="en-GB" b="1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175" y="2276872"/>
            <a:ext cx="7867650" cy="2457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Headache </a:t>
            </a:r>
            <a:endParaRPr lang="en-GB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725" y="1844824"/>
            <a:ext cx="8210550" cy="3361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Mental disorder</a:t>
            </a:r>
            <a:endParaRPr lang="en-GB" b="1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5" y="2204864"/>
            <a:ext cx="7943850" cy="2467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Motor disorder</a:t>
            </a:r>
            <a:endParaRPr lang="en-GB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48881"/>
            <a:ext cx="8229600" cy="245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Sensory disorder</a:t>
            </a:r>
            <a:endParaRPr lang="en-GB" b="1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204864"/>
            <a:ext cx="8352928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Sphincter disorder</a:t>
            </a:r>
            <a:endParaRPr lang="en-GB" b="1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132856"/>
            <a:ext cx="8229600" cy="25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Even, if your patient is a professor of Medicine!</a:t>
            </a:r>
            <a:endParaRPr lang="en-GB" b="1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600200"/>
            <a:ext cx="4320479" cy="5069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EXAMINATION IN NEUROLOGY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u="sng" dirty="0" smtClean="0"/>
              <a:t>C</a:t>
            </a:r>
            <a:r>
              <a:rPr lang="en-GB" u="sng" dirty="0" smtClean="0"/>
              <a:t>_</a:t>
            </a:r>
            <a:r>
              <a:rPr lang="en-GB" dirty="0" smtClean="0"/>
              <a:t>= </a:t>
            </a:r>
            <a:r>
              <a:rPr lang="en-GB" b="1" dirty="0" smtClean="0"/>
              <a:t>C</a:t>
            </a:r>
            <a:r>
              <a:rPr lang="en-GB" dirty="0" smtClean="0"/>
              <a:t>onsciousness/</a:t>
            </a:r>
            <a:r>
              <a:rPr lang="en-GB" b="1" dirty="0" smtClean="0"/>
              <a:t>C</a:t>
            </a:r>
            <a:r>
              <a:rPr lang="en-GB" dirty="0" smtClean="0"/>
              <a:t>ognition</a:t>
            </a:r>
          </a:p>
          <a:p>
            <a:r>
              <a:rPr lang="en-GB" b="1" dirty="0" smtClean="0"/>
              <a:t>---------------------</a:t>
            </a:r>
            <a:r>
              <a:rPr lang="en-GB" dirty="0" err="1" smtClean="0"/>
              <a:t>meninges</a:t>
            </a:r>
            <a:endParaRPr lang="en-GB" b="1" dirty="0" smtClean="0"/>
          </a:p>
          <a:p>
            <a:r>
              <a:rPr lang="en-GB" b="1" dirty="0" smtClean="0"/>
              <a:t>N = </a:t>
            </a:r>
            <a:r>
              <a:rPr lang="en-GB" dirty="0" smtClean="0"/>
              <a:t>cranial </a:t>
            </a:r>
            <a:r>
              <a:rPr lang="en-GB" b="1" dirty="0" smtClean="0"/>
              <a:t>N</a:t>
            </a:r>
            <a:r>
              <a:rPr lang="en-GB" dirty="0" smtClean="0"/>
              <a:t>erves</a:t>
            </a:r>
            <a:endParaRPr lang="en-GB" b="1" dirty="0" smtClean="0"/>
          </a:p>
          <a:p>
            <a:r>
              <a:rPr lang="en-GB" b="1" dirty="0" smtClean="0"/>
              <a:t>M = M</a:t>
            </a:r>
            <a:r>
              <a:rPr lang="en-GB" dirty="0" smtClean="0"/>
              <a:t>otor system</a:t>
            </a:r>
            <a:endParaRPr lang="en-GB" b="1" dirty="0" smtClean="0"/>
          </a:p>
          <a:p>
            <a:r>
              <a:rPr lang="en-GB" b="1" dirty="0" smtClean="0"/>
              <a:t>S = S</a:t>
            </a:r>
            <a:r>
              <a:rPr lang="en-GB" dirty="0" smtClean="0"/>
              <a:t>ensory </a:t>
            </a:r>
            <a:r>
              <a:rPr lang="en-GB" dirty="0" err="1" smtClean="0"/>
              <a:t>sysyem</a:t>
            </a:r>
            <a:endParaRPr lang="en-GB" b="1" dirty="0" smtClean="0"/>
          </a:p>
          <a:p>
            <a:r>
              <a:rPr lang="en-GB" b="1" dirty="0" smtClean="0"/>
              <a:t>C = C</a:t>
            </a:r>
            <a:r>
              <a:rPr lang="en-GB" dirty="0" smtClean="0"/>
              <a:t>oordination</a:t>
            </a:r>
            <a:r>
              <a:rPr lang="en-GB" b="1" dirty="0" smtClean="0"/>
              <a:t> </a:t>
            </a:r>
            <a:r>
              <a:rPr lang="en-GB" b="1" dirty="0" smtClean="0"/>
              <a:t> </a:t>
            </a:r>
            <a:r>
              <a:rPr lang="en-GB" dirty="0" smtClean="0"/>
              <a:t>(cerebellum)</a:t>
            </a:r>
            <a:endParaRPr lang="en-GB" b="1" dirty="0" smtClean="0"/>
          </a:p>
          <a:p>
            <a:r>
              <a:rPr lang="en-GB" b="1" dirty="0" smtClean="0"/>
              <a:t>G = G</a:t>
            </a:r>
            <a:r>
              <a:rPr lang="en-GB" dirty="0" smtClean="0"/>
              <a:t>ait</a:t>
            </a:r>
            <a:endParaRPr lang="en-GB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Glasgow coma scale</a:t>
            </a:r>
            <a:endParaRPr lang="en-GB" b="1" dirty="0"/>
          </a:p>
        </p:txBody>
      </p:sp>
      <p:pic>
        <p:nvPicPr>
          <p:cNvPr id="184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96753"/>
            <a:ext cx="8784976" cy="486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Mini-mental state examination</a:t>
            </a:r>
            <a:endParaRPr lang="en-GB" b="1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12776"/>
            <a:ext cx="79057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3645024"/>
            <a:ext cx="7496175" cy="321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NEUROLOGICAL DIAGNOSTIC PROCESS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GB" dirty="0" smtClean="0"/>
              <a:t>There are three components to the neurological diagnostic process.</a:t>
            </a:r>
          </a:p>
          <a:p>
            <a:pPr>
              <a:buFontTx/>
              <a:buNone/>
            </a:pPr>
            <a:endParaRPr lang="en-GB" dirty="0" smtClean="0"/>
          </a:p>
          <a:p>
            <a:pPr>
              <a:buFontTx/>
              <a:buNone/>
            </a:pPr>
            <a:r>
              <a:rPr lang="en-GB" sz="2800" i="1" dirty="0" smtClean="0"/>
              <a:t>In descending order of importance these are:</a:t>
            </a:r>
          </a:p>
          <a:p>
            <a:pPr>
              <a:buFontTx/>
              <a:buNone/>
            </a:pPr>
            <a:endParaRPr lang="en-GB" dirty="0" smtClean="0"/>
          </a:p>
          <a:p>
            <a:r>
              <a:rPr lang="en-GB" dirty="0" smtClean="0"/>
              <a:t>History</a:t>
            </a:r>
          </a:p>
          <a:p>
            <a:r>
              <a:rPr lang="en-GB" dirty="0" smtClean="0"/>
              <a:t>Examination</a:t>
            </a:r>
          </a:p>
          <a:p>
            <a:r>
              <a:rPr lang="en-GB" dirty="0" smtClean="0"/>
              <a:t>Investigation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MMSE, done in clear consciousness/Dementia</a:t>
            </a:r>
            <a:endParaRPr lang="en-GB" b="1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628800"/>
            <a:ext cx="5112568" cy="4752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 smtClean="0"/>
              <a:t>Meningeal</a:t>
            </a:r>
            <a:r>
              <a:rPr lang="en-GB" b="1" dirty="0" smtClean="0"/>
              <a:t> irritation</a:t>
            </a:r>
            <a:endParaRPr lang="en-GB" b="1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7704856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31640" y="6309320"/>
            <a:ext cx="150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Neck stiffness</a:t>
            </a:r>
            <a:endParaRPr lang="en-GB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 smtClean="0"/>
              <a:t>Meningeal</a:t>
            </a:r>
            <a:r>
              <a:rPr lang="en-GB" b="1" dirty="0" smtClean="0"/>
              <a:t> irritation</a:t>
            </a:r>
            <a:endParaRPr lang="en-GB" b="1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412776"/>
            <a:ext cx="7128792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331640" y="6021288"/>
            <a:ext cx="174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/>
              <a:t>Brudzinski’s</a:t>
            </a:r>
            <a:r>
              <a:rPr lang="en-GB" b="1" dirty="0" smtClean="0"/>
              <a:t> sign</a:t>
            </a:r>
            <a:endParaRPr lang="en-GB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 smtClean="0"/>
              <a:t>Meningeal</a:t>
            </a:r>
            <a:r>
              <a:rPr lang="en-GB" b="1" dirty="0" smtClean="0"/>
              <a:t> irritation</a:t>
            </a:r>
            <a:endParaRPr lang="en-GB" b="1" dirty="0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40768"/>
            <a:ext cx="7992888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Student!!!</a:t>
            </a:r>
            <a:endParaRPr lang="en-GB" b="1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556792"/>
            <a:ext cx="6408711" cy="4058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 smtClean="0"/>
              <a:t>Fundoscopy</a:t>
            </a:r>
            <a:r>
              <a:rPr lang="en-GB" b="1" dirty="0" smtClean="0"/>
              <a:t> </a:t>
            </a:r>
            <a:endParaRPr lang="en-GB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4"/>
            <a:ext cx="7416824" cy="537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Visual acuity </a:t>
            </a:r>
            <a:endParaRPr lang="en-GB" b="1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19643"/>
            <a:ext cx="8229600" cy="3087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Visual acuity</a:t>
            </a:r>
            <a:endParaRPr lang="en-GB" b="1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28800"/>
            <a:ext cx="8229600" cy="3807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Visual field </a:t>
            </a:r>
            <a:endParaRPr lang="en-GB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500174"/>
            <a:ext cx="7286676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Visual field testing</a:t>
            </a:r>
            <a:endParaRPr lang="en-GB" b="1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2712" y="2034381"/>
            <a:ext cx="383857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History taking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435280" cy="4525963"/>
          </a:xfrm>
        </p:spPr>
        <p:txBody>
          <a:bodyPr/>
          <a:lstStyle/>
          <a:p>
            <a:r>
              <a:rPr lang="en-GB" dirty="0" smtClean="0"/>
              <a:t>Listen </a:t>
            </a:r>
            <a:r>
              <a:rPr lang="en-GB" dirty="0" smtClean="0"/>
              <a:t>to your patient, he is telling you </a:t>
            </a:r>
            <a:r>
              <a:rPr lang="en-GB" dirty="0" smtClean="0"/>
              <a:t>the   diagnosis</a:t>
            </a:r>
            <a:r>
              <a:rPr lang="en-GB" dirty="0" smtClean="0"/>
              <a:t>. </a:t>
            </a:r>
            <a:endParaRPr lang="en-GB" dirty="0" smtClean="0"/>
          </a:p>
          <a:p>
            <a:pPr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b="1" dirty="0" smtClean="0"/>
              <a:t>Sir</a:t>
            </a:r>
            <a:r>
              <a:rPr lang="en-GB" dirty="0" smtClean="0"/>
              <a:t> </a:t>
            </a:r>
            <a:r>
              <a:rPr lang="en-GB" b="1" dirty="0" smtClean="0"/>
              <a:t>William Osler 1849-1919</a:t>
            </a:r>
            <a:r>
              <a:rPr lang="en-GB" b="1" dirty="0" smtClean="0"/>
              <a:t>.</a:t>
            </a:r>
            <a:r>
              <a:rPr lang="en-GB" i="1" dirty="0" smtClean="0"/>
              <a:t> </a:t>
            </a:r>
            <a:endParaRPr lang="en-GB" i="1" dirty="0" smtClean="0"/>
          </a:p>
          <a:p>
            <a:pPr>
              <a:buNone/>
            </a:pPr>
            <a:endParaRPr lang="en-GB" i="1" dirty="0" smtClean="0"/>
          </a:p>
          <a:p>
            <a:r>
              <a:rPr lang="en-GB" i="1" dirty="0" smtClean="0"/>
              <a:t>We </a:t>
            </a:r>
            <a:r>
              <a:rPr lang="en-GB" i="1" dirty="0" smtClean="0"/>
              <a:t>have two ears and one mouth so that we can listen twice as much as we speak.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b="1" dirty="0" smtClean="0"/>
              <a:t>Epictetus 55-135 AD.</a:t>
            </a:r>
            <a:endParaRPr lang="en-GB" b="1" dirty="0" smtClean="0"/>
          </a:p>
          <a:p>
            <a:pPr>
              <a:buNone/>
            </a:pPr>
            <a:endParaRPr lang="en-GB" b="1" dirty="0" smtClean="0"/>
          </a:p>
          <a:p>
            <a:pPr>
              <a:buNone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Goldman perimeter</a:t>
            </a:r>
            <a:endParaRPr lang="en-GB" b="1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07958"/>
            <a:ext cx="8229600" cy="4110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 smtClean="0"/>
              <a:t>Extraocular</a:t>
            </a:r>
            <a:r>
              <a:rPr lang="en-GB" b="1" dirty="0" smtClean="0"/>
              <a:t> muscles</a:t>
            </a:r>
            <a:endParaRPr lang="en-GB" b="1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1375" y="1600200"/>
            <a:ext cx="602125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 smtClean="0"/>
              <a:t>Extraocular</a:t>
            </a:r>
            <a:r>
              <a:rPr lang="en-GB" b="1" dirty="0" smtClean="0"/>
              <a:t> muscles</a:t>
            </a:r>
            <a:endParaRPr lang="en-GB" b="1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276872"/>
            <a:ext cx="7848872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 smtClean="0"/>
              <a:t>Pupillary</a:t>
            </a:r>
            <a:r>
              <a:rPr lang="en-GB" b="1" dirty="0" smtClean="0"/>
              <a:t> eye reflex </a:t>
            </a:r>
            <a:endParaRPr lang="en-GB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15233"/>
            <a:ext cx="8229600" cy="3095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 smtClean="0"/>
              <a:t>Pupillary</a:t>
            </a:r>
            <a:r>
              <a:rPr lang="en-GB" b="1" dirty="0" smtClean="0"/>
              <a:t> eye reflex</a:t>
            </a:r>
            <a:endParaRPr lang="en-GB" b="1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5012" y="1929606"/>
            <a:ext cx="5133975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Accommodation </a:t>
            </a:r>
            <a:endParaRPr lang="en-GB" b="1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6450" y="1981994"/>
            <a:ext cx="499110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Facial nerve</a:t>
            </a:r>
            <a:endParaRPr lang="en-GB" b="1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4203" y="1600200"/>
            <a:ext cx="601559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 smtClean="0"/>
              <a:t>Vestibulocochlear</a:t>
            </a:r>
            <a:r>
              <a:rPr lang="en-GB" b="1" dirty="0" smtClean="0"/>
              <a:t> nerve</a:t>
            </a:r>
            <a:endParaRPr lang="en-GB" b="1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06441"/>
            <a:ext cx="8229600" cy="3113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 smtClean="0"/>
              <a:t>Vagus</a:t>
            </a:r>
            <a:r>
              <a:rPr lang="en-GB" b="1" dirty="0" smtClean="0"/>
              <a:t> nerve </a:t>
            </a:r>
            <a:endParaRPr lang="en-GB" b="1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2637" y="1967706"/>
            <a:ext cx="5038725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Some patients are poor historians!</a:t>
            </a:r>
            <a:endParaRPr lang="en-GB" b="1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628800"/>
            <a:ext cx="439248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 smtClean="0"/>
              <a:t>Assessory</a:t>
            </a:r>
            <a:r>
              <a:rPr lang="en-GB" b="1" dirty="0" smtClean="0"/>
              <a:t> nerve </a:t>
            </a:r>
            <a:endParaRPr lang="en-GB" b="1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22569"/>
            <a:ext cx="8229600" cy="30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Hypoglossal nerve</a:t>
            </a:r>
            <a:endParaRPr lang="en-GB" b="1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06968"/>
            <a:ext cx="8229600" cy="311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Hypoglossal nerve </a:t>
            </a:r>
            <a:endParaRPr lang="en-GB" b="1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06968"/>
            <a:ext cx="8229600" cy="311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Some symptoms are quite obvious</a:t>
            </a:r>
            <a:endParaRPr lang="en-GB" b="1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340768"/>
            <a:ext cx="5040560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Upper limb muscles </a:t>
            </a:r>
            <a:endParaRPr lang="en-GB" b="1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7195" y="1600200"/>
            <a:ext cx="580961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Extensors and flexors of the wrist</a:t>
            </a:r>
            <a:endParaRPr lang="en-GB" b="1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18219"/>
            <a:ext cx="8229600" cy="3089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Small muscles of the hand</a:t>
            </a:r>
            <a:endParaRPr lang="en-GB" b="1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0949" y="1600200"/>
            <a:ext cx="584210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0"/>
            <a:ext cx="828680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Students!!!</a:t>
            </a:r>
            <a:endParaRPr lang="en-GB" b="1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340768"/>
            <a:ext cx="5904656" cy="551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Deep tendon reflexes</a:t>
            </a:r>
            <a:endParaRPr lang="en-GB" b="1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05491"/>
            <a:ext cx="8229600" cy="311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History taking and examination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Where is the lesion?</a:t>
            </a:r>
          </a:p>
          <a:p>
            <a:r>
              <a:rPr lang="en-GB" dirty="0" smtClean="0"/>
              <a:t>What is the lesion?</a:t>
            </a:r>
          </a:p>
          <a:p>
            <a:endParaRPr lang="en-GB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780928"/>
            <a:ext cx="6408712" cy="40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Students!!!</a:t>
            </a:r>
            <a:endParaRPr lang="en-GB" b="1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412776"/>
            <a:ext cx="5688632" cy="544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 smtClean="0"/>
              <a:t>Plantal</a:t>
            </a:r>
            <a:r>
              <a:rPr lang="en-GB" b="1" dirty="0" smtClean="0"/>
              <a:t> reflex</a:t>
            </a:r>
            <a:endParaRPr lang="en-GB" b="1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2637" y="1962944"/>
            <a:ext cx="5038725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Light touch </a:t>
            </a:r>
            <a:endParaRPr lang="en-GB" b="1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2637" y="1958181"/>
            <a:ext cx="503872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Sensation [dermatomes]</a:t>
            </a:r>
            <a:endParaRPr lang="en-GB" b="1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1700808"/>
            <a:ext cx="211868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2204864"/>
            <a:ext cx="203835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196752"/>
            <a:ext cx="331236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Joint position sense</a:t>
            </a:r>
            <a:endParaRPr lang="en-GB" b="1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700808"/>
            <a:ext cx="4248471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Finger-nose test </a:t>
            </a:r>
            <a:endParaRPr lang="en-GB" b="1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10353"/>
            <a:ext cx="8229600" cy="3105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 test of posterior column tracts</a:t>
            </a:r>
            <a:endParaRPr lang="en-GB" b="1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1556792"/>
            <a:ext cx="338437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Gait </a:t>
            </a:r>
            <a:endParaRPr lang="en-GB" b="1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6077" y="1600200"/>
            <a:ext cx="601184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INVESTIGATIONS IN NEUROLOGY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GB" b="1" dirty="0" smtClean="0"/>
              <a:t>GENERAL:</a:t>
            </a:r>
          </a:p>
          <a:p>
            <a:pPr lvl="1"/>
            <a:r>
              <a:rPr lang="en-GB" dirty="0" smtClean="0"/>
              <a:t>FBC + Differentials</a:t>
            </a:r>
          </a:p>
          <a:p>
            <a:pPr lvl="1"/>
            <a:r>
              <a:rPr lang="en-GB" dirty="0" smtClean="0"/>
              <a:t>ESR</a:t>
            </a:r>
          </a:p>
          <a:p>
            <a:pPr lvl="1"/>
            <a:r>
              <a:rPr lang="en-GB" dirty="0" smtClean="0"/>
              <a:t>Fasting lipid profile</a:t>
            </a:r>
          </a:p>
          <a:p>
            <a:pPr lvl="1"/>
            <a:r>
              <a:rPr lang="en-GB" dirty="0" smtClean="0"/>
              <a:t>Fasting blood sugar</a:t>
            </a:r>
          </a:p>
          <a:p>
            <a:pPr lvl="1"/>
            <a:r>
              <a:rPr lang="en-GB" dirty="0" err="1" smtClean="0"/>
              <a:t>E,U+Cr</a:t>
            </a:r>
            <a:endParaRPr lang="en-GB" dirty="0" smtClean="0"/>
          </a:p>
          <a:p>
            <a:pPr lvl="1"/>
            <a:r>
              <a:rPr lang="en-GB" dirty="0" smtClean="0"/>
              <a:t>Urinalysis</a:t>
            </a:r>
          </a:p>
          <a:p>
            <a:pPr lvl="1"/>
            <a:r>
              <a:rPr lang="en-GB" dirty="0" smtClean="0"/>
              <a:t>PT/INR</a:t>
            </a:r>
          </a:p>
          <a:p>
            <a:pPr lvl="1"/>
            <a:r>
              <a:rPr lang="en-GB" dirty="0" err="1" smtClean="0"/>
              <a:t>aPTT</a:t>
            </a:r>
            <a:endParaRPr lang="en-GB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INVESTIGATIONS IN NEUROLOGY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>
            <a:normAutofit/>
          </a:bodyPr>
          <a:lstStyle/>
          <a:p>
            <a:r>
              <a:rPr lang="en-GB" b="1" dirty="0" smtClean="0"/>
              <a:t>SPECIFIC:</a:t>
            </a:r>
          </a:p>
          <a:p>
            <a:pPr lvl="1"/>
            <a:r>
              <a:rPr lang="en-GB" b="1" dirty="0" smtClean="0"/>
              <a:t>NEUROIMAGING/ nuclear medicine</a:t>
            </a:r>
            <a:r>
              <a:rPr lang="en-GB" dirty="0" smtClean="0"/>
              <a:t>: CT/ MRI, </a:t>
            </a:r>
            <a:r>
              <a:rPr lang="en-GB" dirty="0" err="1" smtClean="0"/>
              <a:t>fMRI</a:t>
            </a:r>
            <a:r>
              <a:rPr lang="en-GB" dirty="0" smtClean="0"/>
              <a:t>, Magnetic </a:t>
            </a:r>
            <a:r>
              <a:rPr lang="en-GB" dirty="0" smtClean="0"/>
              <a:t>R</a:t>
            </a:r>
            <a:r>
              <a:rPr lang="en-GB" dirty="0" smtClean="0"/>
              <a:t>esonance </a:t>
            </a:r>
            <a:r>
              <a:rPr lang="en-GB" dirty="0" err="1" smtClean="0"/>
              <a:t>T</a:t>
            </a:r>
            <a:r>
              <a:rPr lang="en-GB" dirty="0" err="1" smtClean="0"/>
              <a:t>ractography</a:t>
            </a:r>
            <a:r>
              <a:rPr lang="en-GB" dirty="0" smtClean="0"/>
              <a:t>, Magnetic </a:t>
            </a:r>
            <a:r>
              <a:rPr lang="en-GB" dirty="0" smtClean="0"/>
              <a:t>R</a:t>
            </a:r>
            <a:r>
              <a:rPr lang="en-GB" dirty="0" smtClean="0"/>
              <a:t>esonance </a:t>
            </a:r>
            <a:r>
              <a:rPr lang="en-GB" dirty="0" smtClean="0"/>
              <a:t>S</a:t>
            </a:r>
            <a:r>
              <a:rPr lang="en-GB" dirty="0" smtClean="0"/>
              <a:t>pectroscopy PET scan, SPECT</a:t>
            </a:r>
          </a:p>
          <a:p>
            <a:pPr lvl="1"/>
            <a:r>
              <a:rPr lang="en-GB" dirty="0" smtClean="0"/>
              <a:t>Plain films/ x-rays</a:t>
            </a:r>
          </a:p>
          <a:p>
            <a:pPr lvl="1"/>
            <a:r>
              <a:rPr lang="en-GB" dirty="0" smtClean="0"/>
              <a:t>Carotid </a:t>
            </a:r>
            <a:r>
              <a:rPr lang="en-GB" dirty="0" err="1" smtClean="0"/>
              <a:t>doppler</a:t>
            </a:r>
            <a:r>
              <a:rPr lang="en-GB" dirty="0" smtClean="0"/>
              <a:t> USS</a:t>
            </a:r>
          </a:p>
          <a:p>
            <a:pPr lvl="1"/>
            <a:r>
              <a:rPr lang="en-GB" dirty="0" smtClean="0"/>
              <a:t>Catheter angiography</a:t>
            </a:r>
          </a:p>
          <a:p>
            <a:pPr lvl="1"/>
            <a:r>
              <a:rPr lang="en-GB" dirty="0" err="1" smtClean="0"/>
              <a:t>Myelography</a:t>
            </a:r>
            <a:r>
              <a:rPr lang="en-GB" dirty="0" smtClean="0"/>
              <a:t> </a:t>
            </a:r>
          </a:p>
          <a:p>
            <a:pPr lvl="1"/>
            <a:endParaRPr lang="en-GB" b="1" dirty="0" smtClean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The neural axis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 smtClean="0"/>
              <a:t>Meninges</a:t>
            </a:r>
            <a:endParaRPr lang="en-GB" dirty="0" smtClean="0"/>
          </a:p>
          <a:p>
            <a:r>
              <a:rPr lang="en-GB" dirty="0" smtClean="0"/>
              <a:t>Cerebral cortex</a:t>
            </a:r>
          </a:p>
          <a:p>
            <a:r>
              <a:rPr lang="en-GB" dirty="0" err="1" smtClean="0"/>
              <a:t>Subcortical</a:t>
            </a:r>
            <a:r>
              <a:rPr lang="en-GB" dirty="0" smtClean="0"/>
              <a:t> </a:t>
            </a:r>
          </a:p>
          <a:p>
            <a:r>
              <a:rPr lang="en-GB" dirty="0" smtClean="0"/>
              <a:t>Basal nuclei</a:t>
            </a:r>
          </a:p>
          <a:p>
            <a:r>
              <a:rPr lang="en-GB" dirty="0" smtClean="0"/>
              <a:t>Diencephalon (Thalamus)</a:t>
            </a:r>
          </a:p>
          <a:p>
            <a:r>
              <a:rPr lang="en-GB" dirty="0" smtClean="0"/>
              <a:t>Brainstem</a:t>
            </a:r>
          </a:p>
          <a:p>
            <a:r>
              <a:rPr lang="en-GB" dirty="0" smtClean="0"/>
              <a:t>Spinal cord</a:t>
            </a:r>
          </a:p>
          <a:p>
            <a:r>
              <a:rPr lang="en-GB" dirty="0" smtClean="0"/>
              <a:t>Roots 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Spinal nerves</a:t>
            </a:r>
          </a:p>
          <a:p>
            <a:r>
              <a:rPr lang="en-GB" dirty="0" smtClean="0"/>
              <a:t>Neuromuscular junction</a:t>
            </a:r>
          </a:p>
          <a:p>
            <a:r>
              <a:rPr lang="en-GB" dirty="0" smtClean="0"/>
              <a:t>Muscles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INVESTIGATIONS IN NEUROLOGY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b="1" dirty="0" smtClean="0"/>
              <a:t>ELECTROPHYSIOLOGY: </a:t>
            </a:r>
            <a:r>
              <a:rPr lang="en-GB" dirty="0" smtClean="0"/>
              <a:t>EEG, EMG/nerve conduction studies, evoked potentials</a:t>
            </a:r>
          </a:p>
          <a:p>
            <a:pPr lvl="1"/>
            <a:r>
              <a:rPr lang="en-GB" b="1" dirty="0" smtClean="0"/>
              <a:t>LUMBAR PUNCTURE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NORMAL EEG IN AN AWAKE INDIVIDUAL</a:t>
            </a:r>
            <a:endParaRPr lang="en-GB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00200"/>
            <a:ext cx="856895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NERVE CONDUCTION STUDY</a:t>
            </a:r>
            <a:endParaRPr lang="en-GB" b="1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8424936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NEEDLE ELECTROMYOGRAPHY</a:t>
            </a:r>
            <a:endParaRPr lang="en-GB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16832"/>
            <a:ext cx="8424935" cy="3013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71600" y="5877272"/>
            <a:ext cx="475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A NORMAL MUSCLE SHOULD BE SILENT AT REST</a:t>
            </a:r>
            <a:endParaRPr lang="en-GB" b="1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3D CT ANGIOGRAPHY</a:t>
            </a:r>
            <a:endParaRPr lang="en-GB" b="1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9680" y="1600200"/>
            <a:ext cx="364464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CERVICAL SPONDYLOSIS</a:t>
            </a:r>
            <a:endParaRPr lang="en-GB" b="1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556792"/>
            <a:ext cx="4968552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STROKE </a:t>
            </a:r>
            <a:endParaRPr lang="en-GB" b="1" dirty="0"/>
          </a:p>
        </p:txBody>
      </p:sp>
      <p:pic>
        <p:nvPicPr>
          <p:cNvPr id="4" name="Picture 5" descr="AIC sylvien total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132856"/>
            <a:ext cx="2702859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hématome profond gauche TDM et IRM"/>
          <p:cNvPicPr>
            <a:picLocks noChangeAspect="1" noChangeArrowheads="1"/>
          </p:cNvPicPr>
          <p:nvPr/>
        </p:nvPicPr>
        <p:blipFill>
          <a:blip r:embed="rId3" cstate="print"/>
          <a:srcRect r="67465"/>
          <a:stretch>
            <a:fillRect/>
          </a:stretch>
        </p:blipFill>
        <p:spPr bwMode="auto">
          <a:xfrm>
            <a:off x="3347864" y="2060848"/>
            <a:ext cx="2808312" cy="360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9125" y="2060848"/>
            <a:ext cx="2984875" cy="3672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9552" y="5877272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ISCHAEMIC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707904" y="6021288"/>
            <a:ext cx="1713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INTRACEREBRAL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84168" y="5805264"/>
            <a:ext cx="3059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SUBARACHNOID HAEMORRHAGE</a:t>
            </a:r>
            <a:endParaRPr lang="en-GB" sz="16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CEREBRAL ABCESS</a:t>
            </a:r>
            <a:endParaRPr lang="en-GB" b="1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7920879" cy="4149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63688" y="6165304"/>
            <a:ext cx="42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CT</a:t>
            </a:r>
            <a:endParaRPr lang="en-GB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652120" y="609329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MRI</a:t>
            </a:r>
            <a:endParaRPr lang="en-GB" b="1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QUESTIONS ? ? ?</a:t>
            </a:r>
            <a:endParaRPr lang="en-GB" b="1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628800"/>
            <a:ext cx="6048672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7BF29-0972-48FE-86C4-DE7A9EB64B63}" type="datetime1">
              <a:rPr lang="en-US" smtClean="0"/>
              <a:pPr/>
              <a:t>7/2/2017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D35D-A09B-422E-85A9-E26C04D33C41}" type="slidenum">
              <a:rPr lang="en-GB" smtClean="0"/>
              <a:pPr/>
              <a:t>68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paulolowoyo</a:t>
            </a:r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548680"/>
            <a:ext cx="8552610" cy="586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38D6A-E7F1-45AE-AF65-6DF9C59898CF}" type="datetime1">
              <a:rPr lang="en-US" smtClean="0"/>
              <a:pPr/>
              <a:t>7/2/2017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D35D-A09B-422E-85A9-E26C04D33C41}" type="slidenum">
              <a:rPr lang="en-GB" smtClean="0"/>
              <a:pPr/>
              <a:t>69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paulolowoyo</a:t>
            </a:r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Loss of consciousness</a:t>
            </a:r>
            <a:endParaRPr lang="en-GB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44824"/>
            <a:ext cx="8229600" cy="3576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Visual disorder</a:t>
            </a:r>
            <a:endParaRPr lang="en-GB" b="1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16832"/>
            <a:ext cx="8229600" cy="3272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Lower cranial nerves</a:t>
            </a:r>
            <a:endParaRPr lang="en-GB" b="1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76873"/>
            <a:ext cx="8229600" cy="244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1835</TotalTime>
  <Words>368</Words>
  <Application>Microsoft Office PowerPoint</Application>
  <PresentationFormat>On-screen Show (4:3)</PresentationFormat>
  <Paragraphs>129</Paragraphs>
  <Slides>69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SYMPTOMS, SIGNS AND INVESTIGATIONS IN NEUROLOGY </vt:lpstr>
      <vt:lpstr>NEUROLOGICAL DIAGNOSTIC PROCESS</vt:lpstr>
      <vt:lpstr>History taking</vt:lpstr>
      <vt:lpstr>Some patients are poor historians!</vt:lpstr>
      <vt:lpstr>History taking and examination</vt:lpstr>
      <vt:lpstr>The neural axis</vt:lpstr>
      <vt:lpstr>Loss of consciousness</vt:lpstr>
      <vt:lpstr>Visual disorder</vt:lpstr>
      <vt:lpstr>Lower cranial nerves</vt:lpstr>
      <vt:lpstr>Speech disorder</vt:lpstr>
      <vt:lpstr>Headache </vt:lpstr>
      <vt:lpstr>Mental disorder</vt:lpstr>
      <vt:lpstr>Motor disorder</vt:lpstr>
      <vt:lpstr>Sensory disorder</vt:lpstr>
      <vt:lpstr>Sphincter disorder</vt:lpstr>
      <vt:lpstr>Even, if your patient is a professor of Medicine!</vt:lpstr>
      <vt:lpstr>EXAMINATION IN NEUROLOGY</vt:lpstr>
      <vt:lpstr>Glasgow coma scale</vt:lpstr>
      <vt:lpstr>Mini-mental state examination</vt:lpstr>
      <vt:lpstr>MMSE, done in clear consciousness/Dementia</vt:lpstr>
      <vt:lpstr>Meningeal irritation</vt:lpstr>
      <vt:lpstr>Meningeal irritation</vt:lpstr>
      <vt:lpstr>Meningeal irritation</vt:lpstr>
      <vt:lpstr>Student!!!</vt:lpstr>
      <vt:lpstr>Fundoscopy </vt:lpstr>
      <vt:lpstr>Visual acuity </vt:lpstr>
      <vt:lpstr>Visual acuity</vt:lpstr>
      <vt:lpstr>Visual field </vt:lpstr>
      <vt:lpstr>Visual field testing</vt:lpstr>
      <vt:lpstr>Goldman perimeter</vt:lpstr>
      <vt:lpstr>Extraocular muscles</vt:lpstr>
      <vt:lpstr>Extraocular muscles</vt:lpstr>
      <vt:lpstr>Pupillary eye reflex </vt:lpstr>
      <vt:lpstr>Pupillary eye reflex</vt:lpstr>
      <vt:lpstr>Accommodation </vt:lpstr>
      <vt:lpstr>Slide 36</vt:lpstr>
      <vt:lpstr>Facial nerve</vt:lpstr>
      <vt:lpstr>Vestibulocochlear nerve</vt:lpstr>
      <vt:lpstr>Vagus nerve </vt:lpstr>
      <vt:lpstr>Assessory nerve </vt:lpstr>
      <vt:lpstr>Hypoglossal nerve</vt:lpstr>
      <vt:lpstr>Hypoglossal nerve </vt:lpstr>
      <vt:lpstr>Some symptoms are quite obvious</vt:lpstr>
      <vt:lpstr>Upper limb muscles </vt:lpstr>
      <vt:lpstr>Extensors and flexors of the wrist</vt:lpstr>
      <vt:lpstr>Small muscles of the hand</vt:lpstr>
      <vt:lpstr>Slide 47</vt:lpstr>
      <vt:lpstr>Students!!!</vt:lpstr>
      <vt:lpstr>Deep tendon reflexes</vt:lpstr>
      <vt:lpstr>Students!!!</vt:lpstr>
      <vt:lpstr>Plantal reflex</vt:lpstr>
      <vt:lpstr>Light touch </vt:lpstr>
      <vt:lpstr>Sensation [dermatomes]</vt:lpstr>
      <vt:lpstr>Joint position sense</vt:lpstr>
      <vt:lpstr>Finger-nose test </vt:lpstr>
      <vt:lpstr>A test of posterior column tracts</vt:lpstr>
      <vt:lpstr>Gait </vt:lpstr>
      <vt:lpstr>INVESTIGATIONS IN NEUROLOGY</vt:lpstr>
      <vt:lpstr>INVESTIGATIONS IN NEUROLOGY</vt:lpstr>
      <vt:lpstr>INVESTIGATIONS IN NEUROLOGY</vt:lpstr>
      <vt:lpstr>NORMAL EEG IN AN AWAKE INDIVIDUAL</vt:lpstr>
      <vt:lpstr>NERVE CONDUCTION STUDY</vt:lpstr>
      <vt:lpstr>NEEDLE ELECTROMYOGRAPHY</vt:lpstr>
      <vt:lpstr>3D CT ANGIOGRAPHY</vt:lpstr>
      <vt:lpstr>CERVICAL SPONDYLOSIS</vt:lpstr>
      <vt:lpstr>STROKE </vt:lpstr>
      <vt:lpstr>CEREBRAL ABCESS</vt:lpstr>
      <vt:lpstr>QUESTIONS ? ? ?</vt:lpstr>
      <vt:lpstr>Slide 69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NEUROLOGICAL EXAMINATION FOR STUDENTS </dc:title>
  <dc:creator>MRS OLOWOYO KIKELOMO</dc:creator>
  <cp:lastModifiedBy>MRS OLOWOYO KIKELOMO</cp:lastModifiedBy>
  <cp:revision>20</cp:revision>
  <dcterms:created xsi:type="dcterms:W3CDTF">2016-12-22T11:01:30Z</dcterms:created>
  <dcterms:modified xsi:type="dcterms:W3CDTF">2017-07-03T08:36:43Z</dcterms:modified>
</cp:coreProperties>
</file>